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3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20904"/>
    <p:restoredTop sz="94612"/>
  </p:normalViewPr>
  <p:slideViewPr>
    <p:cSldViewPr snapToGrid="0">
      <p:cViewPr varScale="1">
        <p:scale>
          <a:sx n="91" d="100"/>
          <a:sy n="91" d="100"/>
        </p:scale>
        <p:origin x="200" y="9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de79a413cd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de79a413cd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de79a413cd_2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gde79a413cd_2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de79a413cd_2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gde79a413cd_2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de79a413cd_2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gde79a413cd_2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de79a413cd_2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gde79a413cd_2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de79a413cd_2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gde79a413cd_2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de79a413cd_2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gde79a413cd_2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de79a413cd_2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gde79a413cd_2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de79a413cd_2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gde79a413cd_2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de79a413cd_2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gde79a413cd_2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de79a413cd_2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gde79a413cd_2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de97b4337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gde97b4337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de97b43372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gde97b43372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dec586ac3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dec586ac3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dec586ac3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dec586ac3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dec586ac3f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dec586ac3f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de79a413cd_2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gde79a413cd_2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de79a413cd_2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gde79a413cd_2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de97b43372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gde97b43372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de79a413cd_2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gde79a413cd_2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b6b3c6396d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gb6b3c6396d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de97b43372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de97b43372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de79a413cd_2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gde79a413cd_2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de79a413cd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gde79a413cd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de79a413cd_2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de79a413cd_2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de79a413cd_2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gde79a413cd_2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de79a413cd_2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gde79a413cd_2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b6b3c6396d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gb6b3c6396d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/>
        </p:nvSpPr>
        <p:spPr>
          <a:xfrm>
            <a:off x="969580" y="662152"/>
            <a:ext cx="5746531" cy="173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i="0" u="none" strike="noStrike" cap="none" dirty="0">
                <a:solidFill>
                  <a:srgbClr val="385623"/>
                </a:solidFill>
                <a:latin typeface="Calibri"/>
                <a:ea typeface="Calibri"/>
                <a:cs typeface="Calibri"/>
                <a:sym typeface="Calibri"/>
              </a:rPr>
              <a:t>Python for Data Science</a:t>
            </a:r>
            <a:endParaRPr sz="1100"/>
          </a:p>
        </p:txBody>
      </p:sp>
      <p:cxnSp>
        <p:nvCxnSpPr>
          <p:cNvPr id="130" name="Google Shape;130;p25"/>
          <p:cNvCxnSpPr/>
          <p:nvPr/>
        </p:nvCxnSpPr>
        <p:spPr>
          <a:xfrm>
            <a:off x="1048407" y="2524453"/>
            <a:ext cx="5588875" cy="0"/>
          </a:xfrm>
          <a:prstGeom prst="straightConnector1">
            <a:avLst/>
          </a:prstGeom>
          <a:noFill/>
          <a:ln w="76200" cap="flat" cmpd="sng">
            <a:solidFill>
              <a:srgbClr val="385623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1" name="Google Shape;131;p25"/>
          <p:cNvSpPr txBox="1"/>
          <p:nvPr/>
        </p:nvSpPr>
        <p:spPr>
          <a:xfrm>
            <a:off x="1079936" y="2750106"/>
            <a:ext cx="5746531" cy="1546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ETEC workshop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June 7-9, 2021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2" name="Google Shape;132;p25"/>
          <p:cNvCxnSpPr/>
          <p:nvPr/>
        </p:nvCxnSpPr>
        <p:spPr>
          <a:xfrm>
            <a:off x="1048407" y="628650"/>
            <a:ext cx="5588875" cy="0"/>
          </a:xfrm>
          <a:prstGeom prst="straightConnector1">
            <a:avLst/>
          </a:prstGeom>
          <a:noFill/>
          <a:ln w="76200" cap="flat" cmpd="sng">
            <a:solidFill>
              <a:srgbClr val="385623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3" name="Google Shape;133;p25"/>
          <p:cNvSpPr/>
          <p:nvPr/>
        </p:nvSpPr>
        <p:spPr>
          <a:xfrm>
            <a:off x="750771" y="4373067"/>
            <a:ext cx="7081850" cy="392415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 i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</a:t>
            </a:r>
            <a:r>
              <a:rPr lang="en" sz="1500" b="0" i="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github.com/worldbank/Python-for-DataScience/tree/master/June_2021_ETEC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25"/>
          <p:cNvSpPr txBox="1"/>
          <p:nvPr/>
        </p:nvSpPr>
        <p:spPr>
          <a:xfrm rot="435294">
            <a:off x="5876441" y="3202296"/>
            <a:ext cx="2846297" cy="71558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Welcome!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Here are the materials</a:t>
            </a:r>
            <a:endParaRPr sz="1100"/>
          </a:p>
        </p:txBody>
      </p:sp>
      <p:cxnSp>
        <p:nvCxnSpPr>
          <p:cNvPr id="135" name="Google Shape;135;p25"/>
          <p:cNvCxnSpPr/>
          <p:nvPr/>
        </p:nvCxnSpPr>
        <p:spPr>
          <a:xfrm flipH="1">
            <a:off x="6611854" y="3947726"/>
            <a:ext cx="208513" cy="294012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" y="1695926"/>
            <a:ext cx="7277300" cy="6917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4"/>
          <p:cNvSpPr/>
          <p:nvPr/>
        </p:nvSpPr>
        <p:spPr>
          <a:xfrm>
            <a:off x="256299" y="186665"/>
            <a:ext cx="3414637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85623"/>
                </a:solidFill>
                <a:latin typeface="Calibri"/>
                <a:ea typeface="Calibri"/>
                <a:cs typeface="Calibri"/>
                <a:sym typeface="Calibri"/>
              </a:rPr>
              <a:t>Guess the output (2)</a:t>
            </a:r>
            <a:endParaRPr sz="1100"/>
          </a:p>
        </p:txBody>
      </p:sp>
      <p:sp>
        <p:nvSpPr>
          <p:cNvPr id="208" name="Google Shape;208;p34"/>
          <p:cNvSpPr txBox="1"/>
          <p:nvPr/>
        </p:nvSpPr>
        <p:spPr>
          <a:xfrm>
            <a:off x="1144758" y="1117691"/>
            <a:ext cx="637435" cy="392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loop</a:t>
            </a:r>
            <a:endParaRPr sz="1100"/>
          </a:p>
        </p:txBody>
      </p:sp>
      <p:sp>
        <p:nvSpPr>
          <p:cNvPr id="209" name="Google Shape;209;p34"/>
          <p:cNvSpPr txBox="1"/>
          <p:nvPr/>
        </p:nvSpPr>
        <p:spPr>
          <a:xfrm>
            <a:off x="4443844" y="1117697"/>
            <a:ext cx="4686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list</a:t>
            </a:r>
            <a:endParaRPr sz="1100"/>
          </a:p>
        </p:txBody>
      </p:sp>
      <p:sp>
        <p:nvSpPr>
          <p:cNvPr id="210" name="Google Shape;210;p34"/>
          <p:cNvSpPr txBox="1"/>
          <p:nvPr/>
        </p:nvSpPr>
        <p:spPr>
          <a:xfrm>
            <a:off x="6302669" y="921496"/>
            <a:ext cx="22437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elements of syntax</a:t>
            </a:r>
            <a:endParaRPr sz="1100"/>
          </a:p>
        </p:txBody>
      </p:sp>
      <p:cxnSp>
        <p:nvCxnSpPr>
          <p:cNvPr id="211" name="Google Shape;211;p34"/>
          <p:cNvCxnSpPr/>
          <p:nvPr/>
        </p:nvCxnSpPr>
        <p:spPr>
          <a:xfrm flipH="1">
            <a:off x="775482" y="1391128"/>
            <a:ext cx="369276" cy="237955"/>
          </a:xfrm>
          <a:prstGeom prst="straightConnector1">
            <a:avLst/>
          </a:prstGeom>
          <a:noFill/>
          <a:ln w="38100" cap="flat" cmpd="sng">
            <a:solidFill>
              <a:srgbClr val="262626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12" name="Google Shape;212;p34"/>
          <p:cNvCxnSpPr/>
          <p:nvPr/>
        </p:nvCxnSpPr>
        <p:spPr>
          <a:xfrm flipH="1">
            <a:off x="4116854" y="1411998"/>
            <a:ext cx="327000" cy="196200"/>
          </a:xfrm>
          <a:prstGeom prst="straightConnector1">
            <a:avLst/>
          </a:prstGeom>
          <a:noFill/>
          <a:ln w="38100" cap="flat" cmpd="sng">
            <a:solidFill>
              <a:srgbClr val="262626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13" name="Google Shape;213;p34"/>
          <p:cNvCxnSpPr/>
          <p:nvPr/>
        </p:nvCxnSpPr>
        <p:spPr>
          <a:xfrm flipH="1">
            <a:off x="7573975" y="1347550"/>
            <a:ext cx="179400" cy="468900"/>
          </a:xfrm>
          <a:prstGeom prst="straightConnector1">
            <a:avLst/>
          </a:prstGeom>
          <a:noFill/>
          <a:ln w="38100" cap="flat" cmpd="sng">
            <a:solidFill>
              <a:srgbClr val="262626"/>
            </a:solidFill>
            <a:prstDash val="solid"/>
            <a:miter lim="800000"/>
            <a:headEnd type="none" w="sm" len="sm"/>
            <a:tailEnd type="triangle" w="med" len="med"/>
          </a:ln>
        </p:spPr>
      </p:cxnSp>
      <p:pic>
        <p:nvPicPr>
          <p:cNvPr id="214" name="Google Shape;21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000" y="2573450"/>
            <a:ext cx="3660650" cy="74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5"/>
          <p:cNvSpPr/>
          <p:nvPr/>
        </p:nvSpPr>
        <p:spPr>
          <a:xfrm>
            <a:off x="997776" y="2306293"/>
            <a:ext cx="6180298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85623"/>
                </a:solidFill>
                <a:latin typeface="Calibri"/>
                <a:ea typeface="Calibri"/>
                <a:cs typeface="Calibri"/>
                <a:sym typeface="Calibri"/>
              </a:rPr>
              <a:t>Data science – a combination of skills:</a:t>
            </a:r>
            <a:endParaRPr sz="11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36"/>
          <p:cNvGrpSpPr/>
          <p:nvPr/>
        </p:nvGrpSpPr>
        <p:grpSpPr>
          <a:xfrm>
            <a:off x="824813" y="159737"/>
            <a:ext cx="8007178" cy="5283415"/>
            <a:chOff x="1099751" y="212982"/>
            <a:chExt cx="10676237" cy="7044554"/>
          </a:xfrm>
        </p:grpSpPr>
        <p:pic>
          <p:nvPicPr>
            <p:cNvPr id="225" name="Google Shape;225;p36" descr="venn.jp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99751" y="212982"/>
              <a:ext cx="10676237" cy="674387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26" name="Google Shape;226;p36"/>
            <p:cNvGrpSpPr/>
            <p:nvPr/>
          </p:nvGrpSpPr>
          <p:grpSpPr>
            <a:xfrm>
              <a:off x="1272746" y="997118"/>
              <a:ext cx="2125362" cy="1078818"/>
              <a:chOff x="1272746" y="997118"/>
              <a:chExt cx="2125362" cy="1078818"/>
            </a:xfrm>
          </p:grpSpPr>
          <p:sp>
            <p:nvSpPr>
              <p:cNvPr id="227" name="Google Shape;227;p36"/>
              <p:cNvSpPr/>
              <p:nvPr/>
            </p:nvSpPr>
            <p:spPr>
              <a:xfrm>
                <a:off x="1272746" y="997118"/>
                <a:ext cx="2125362" cy="1078818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228;p36"/>
              <p:cNvSpPr txBox="1"/>
              <p:nvPr/>
            </p:nvSpPr>
            <p:spPr>
              <a:xfrm>
                <a:off x="1779372" y="1244939"/>
                <a:ext cx="1461682" cy="8309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75" tIns="34275" rIns="68575" bIns="34275" anchor="t" anchorCtr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Computer</a:t>
                </a:r>
                <a:endParaRPr sz="1100"/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science</a:t>
                </a:r>
                <a:endParaRPr sz="1100"/>
              </a:p>
            </p:txBody>
          </p:sp>
        </p:grpSp>
        <p:sp>
          <p:nvSpPr>
            <p:cNvPr id="229" name="Google Shape;229;p36"/>
            <p:cNvSpPr/>
            <p:nvPr/>
          </p:nvSpPr>
          <p:spPr>
            <a:xfrm>
              <a:off x="1099751" y="840260"/>
              <a:ext cx="2298357" cy="12356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36"/>
            <p:cNvSpPr/>
            <p:nvPr/>
          </p:nvSpPr>
          <p:spPr>
            <a:xfrm>
              <a:off x="4254307" y="6178718"/>
              <a:ext cx="4049434" cy="107881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36"/>
            <p:cNvSpPr txBox="1"/>
            <p:nvPr/>
          </p:nvSpPr>
          <p:spPr>
            <a:xfrm>
              <a:off x="5226907" y="6228827"/>
              <a:ext cx="2541971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Domain expertise</a:t>
              </a:r>
              <a:endParaRPr sz="1100"/>
            </a:p>
          </p:txBody>
        </p:sp>
        <p:sp>
          <p:nvSpPr>
            <p:cNvPr id="232" name="Google Shape;232;p36"/>
            <p:cNvSpPr/>
            <p:nvPr/>
          </p:nvSpPr>
          <p:spPr>
            <a:xfrm>
              <a:off x="9349947" y="1244939"/>
              <a:ext cx="2125362" cy="107881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36"/>
            <p:cNvSpPr txBox="1"/>
            <p:nvPr/>
          </p:nvSpPr>
          <p:spPr>
            <a:xfrm>
              <a:off x="9459985" y="1492760"/>
              <a:ext cx="1834733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Math &amp; stats</a:t>
              </a:r>
              <a:endParaRPr sz="1100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7"/>
          <p:cNvSpPr/>
          <p:nvPr/>
        </p:nvSpPr>
        <p:spPr>
          <a:xfrm>
            <a:off x="2101732" y="2040836"/>
            <a:ext cx="4940536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85623"/>
                </a:solidFill>
                <a:latin typeface="Calibri"/>
                <a:ea typeface="Calibri"/>
                <a:cs typeface="Calibri"/>
                <a:sym typeface="Calibri"/>
              </a:rPr>
              <a:t>Why Python for Data Science?</a:t>
            </a:r>
            <a:endParaRPr sz="11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/>
          <p:nvPr/>
        </p:nvSpPr>
        <p:spPr>
          <a:xfrm>
            <a:off x="256299" y="186665"/>
            <a:ext cx="4876815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85623"/>
                </a:solidFill>
                <a:latin typeface="Calibri"/>
                <a:ea typeface="Calibri"/>
                <a:cs typeface="Calibri"/>
                <a:sym typeface="Calibri"/>
              </a:rPr>
              <a:t>Why Python for data science?</a:t>
            </a:r>
            <a:endParaRPr sz="1100"/>
          </a:p>
        </p:txBody>
      </p:sp>
      <p:sp>
        <p:nvSpPr>
          <p:cNvPr id="244" name="Google Shape;244;p38"/>
          <p:cNvSpPr/>
          <p:nvPr/>
        </p:nvSpPr>
        <p:spPr>
          <a:xfrm>
            <a:off x="4367123" y="938850"/>
            <a:ext cx="4279500" cy="6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Zen of Python: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5" name="Google Shape;245;p38"/>
          <p:cNvPicPr preferRelativeResize="0"/>
          <p:nvPr/>
        </p:nvPicPr>
        <p:blipFill rotWithShape="1">
          <a:blip r:embed="rId3">
            <a:alphaModFix/>
          </a:blip>
          <a:srcRect r="31224" b="17769"/>
          <a:stretch/>
        </p:blipFill>
        <p:spPr>
          <a:xfrm>
            <a:off x="563525" y="850800"/>
            <a:ext cx="1989152" cy="3567562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8"/>
          <p:cNvSpPr txBox="1"/>
          <p:nvPr/>
        </p:nvSpPr>
        <p:spPr>
          <a:xfrm>
            <a:off x="371075" y="4559400"/>
            <a:ext cx="30051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Python’s </a:t>
            </a:r>
            <a:r>
              <a:rPr lang="en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founder Guido van Rossum</a:t>
            </a:r>
            <a:endParaRPr sz="1100"/>
          </a:p>
        </p:txBody>
      </p:sp>
      <p:pic>
        <p:nvPicPr>
          <p:cNvPr id="247" name="Google Shape;247;p3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71468" y="1628835"/>
            <a:ext cx="3938883" cy="2019301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9"/>
          <p:cNvSpPr/>
          <p:nvPr/>
        </p:nvSpPr>
        <p:spPr>
          <a:xfrm>
            <a:off x="256299" y="186665"/>
            <a:ext cx="4876815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85623"/>
                </a:solidFill>
                <a:latin typeface="Calibri"/>
                <a:ea typeface="Calibri"/>
                <a:cs typeface="Calibri"/>
                <a:sym typeface="Calibri"/>
              </a:rPr>
              <a:t>Why Python for data science?</a:t>
            </a:r>
            <a:endParaRPr sz="1100"/>
          </a:p>
        </p:txBody>
      </p:sp>
      <p:sp>
        <p:nvSpPr>
          <p:cNvPr id="253" name="Google Shape;253;p39"/>
          <p:cNvSpPr txBox="1"/>
          <p:nvPr/>
        </p:nvSpPr>
        <p:spPr>
          <a:xfrm>
            <a:off x="4086998" y="1562100"/>
            <a:ext cx="3567900" cy="2439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Whitespace instead of symbols</a:t>
            </a:r>
            <a:endParaRPr sz="1100"/>
          </a:p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code remains uncluttered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196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•"/>
            </a:pP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tabs and line-breaks matter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Intuitive grammar</a:t>
            </a:r>
            <a:endParaRPr sz="1100">
              <a:solidFill>
                <a:schemeClr val="dk1"/>
              </a:solidFill>
            </a:endParaRPr>
          </a:p>
          <a:p>
            <a:pPr marL="21590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easy to understand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Variable types determined automatically</a:t>
            </a:r>
            <a:endParaRPr sz="1100"/>
          </a:p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need to declare the type of your variables before assigning values</a:t>
            </a:r>
            <a:endParaRPr sz="1100"/>
          </a:p>
          <a:p>
            <a:pPr marL="215900" marR="0" lvl="0" indent="-127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4" name="Google Shape;254;p39"/>
          <p:cNvPicPr preferRelativeResize="0"/>
          <p:nvPr/>
        </p:nvPicPr>
        <p:blipFill rotWithShape="1">
          <a:blip r:embed="rId3">
            <a:alphaModFix/>
          </a:blip>
          <a:srcRect r="31224" b="17769"/>
          <a:stretch/>
        </p:blipFill>
        <p:spPr>
          <a:xfrm>
            <a:off x="563525" y="850800"/>
            <a:ext cx="1989152" cy="3567562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9"/>
          <p:cNvSpPr txBox="1"/>
          <p:nvPr/>
        </p:nvSpPr>
        <p:spPr>
          <a:xfrm>
            <a:off x="371075" y="4559400"/>
            <a:ext cx="30051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Python’s </a:t>
            </a:r>
            <a:r>
              <a:rPr lang="en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founder Guido van Rossum</a:t>
            </a:r>
            <a:endParaRPr sz="1100"/>
          </a:p>
        </p:txBody>
      </p:sp>
      <p:sp>
        <p:nvSpPr>
          <p:cNvPr id="256" name="Google Shape;256;p39"/>
          <p:cNvSpPr/>
          <p:nvPr/>
        </p:nvSpPr>
        <p:spPr>
          <a:xfrm>
            <a:off x="4367123" y="938850"/>
            <a:ext cx="4279500" cy="6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Zen of Python: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0"/>
          <p:cNvSpPr/>
          <p:nvPr/>
        </p:nvSpPr>
        <p:spPr>
          <a:xfrm>
            <a:off x="3064372" y="2225530"/>
            <a:ext cx="3059011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85623"/>
                </a:solidFill>
                <a:latin typeface="Calibri"/>
                <a:ea typeface="Calibri"/>
                <a:cs typeface="Calibri"/>
                <a:sym typeface="Calibri"/>
              </a:rPr>
              <a:t>Three advantages:</a:t>
            </a:r>
            <a:endParaRPr sz="11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1"/>
          <p:cNvSpPr/>
          <p:nvPr/>
        </p:nvSpPr>
        <p:spPr>
          <a:xfrm>
            <a:off x="256299" y="186665"/>
            <a:ext cx="2273747" cy="807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385623"/>
                </a:solidFill>
                <a:latin typeface="Calibri"/>
                <a:ea typeface="Calibri"/>
                <a:cs typeface="Calibri"/>
                <a:sym typeface="Calibri"/>
              </a:rPr>
              <a:t>1. Python is popular</a:t>
            </a:r>
            <a:endParaRPr sz="1100"/>
          </a:p>
        </p:txBody>
      </p:sp>
      <p:sp>
        <p:nvSpPr>
          <p:cNvPr id="267" name="Google Shape;267;p41"/>
          <p:cNvSpPr txBox="1"/>
          <p:nvPr/>
        </p:nvSpPr>
        <p:spPr>
          <a:xfrm>
            <a:off x="235644" y="1251121"/>
            <a:ext cx="2655836" cy="1685077"/>
          </a:xfrm>
          <a:prstGeom prst="rect">
            <a:avLst/>
          </a:prstGeom>
          <a:solidFill>
            <a:srgbClr val="DDEAF6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09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Large user community</a:t>
            </a:r>
            <a:endParaRPr sz="1100" dirty="0"/>
          </a:p>
          <a:p>
            <a:pPr marL="215900" marR="0" lvl="0" indent="-114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09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Well-maintained libraries</a:t>
            </a:r>
            <a:endParaRPr sz="1100" dirty="0"/>
          </a:p>
          <a:p>
            <a:pPr marL="215900" marR="0" lvl="0" indent="-114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09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Online guidance (StackOverflow)</a:t>
            </a:r>
            <a:endParaRPr sz="1100" dirty="0"/>
          </a:p>
        </p:txBody>
      </p:sp>
      <p:pic>
        <p:nvPicPr>
          <p:cNvPr id="268" name="Google Shape;268;p41"/>
          <p:cNvPicPr preferRelativeResize="0"/>
          <p:nvPr/>
        </p:nvPicPr>
        <p:blipFill rotWithShape="1">
          <a:blip r:embed="rId3">
            <a:alphaModFix/>
          </a:blip>
          <a:srcRect t="54053" r="60128" b="2926"/>
          <a:stretch/>
        </p:blipFill>
        <p:spPr>
          <a:xfrm>
            <a:off x="3781025" y="50140"/>
            <a:ext cx="4420772" cy="51234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2"/>
          <p:cNvSpPr/>
          <p:nvPr/>
        </p:nvSpPr>
        <p:spPr>
          <a:xfrm>
            <a:off x="256299" y="186665"/>
            <a:ext cx="3393429" cy="438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385623"/>
                </a:solidFill>
                <a:latin typeface="Calibri"/>
                <a:ea typeface="Calibri"/>
                <a:cs typeface="Calibri"/>
                <a:sym typeface="Calibri"/>
              </a:rPr>
              <a:t>2. Easy to learn and share</a:t>
            </a:r>
            <a:endParaRPr sz="1100"/>
          </a:p>
        </p:txBody>
      </p:sp>
      <p:sp>
        <p:nvSpPr>
          <p:cNvPr id="274" name="Google Shape;274;p42"/>
          <p:cNvSpPr txBox="1"/>
          <p:nvPr/>
        </p:nvSpPr>
        <p:spPr>
          <a:xfrm>
            <a:off x="235650" y="1251125"/>
            <a:ext cx="2808000" cy="1623900"/>
          </a:xfrm>
          <a:prstGeom prst="rect">
            <a:avLst/>
          </a:prstGeom>
          <a:solidFill>
            <a:srgbClr val="DDEAF6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PEOPLE LIKE IT:</a:t>
            </a:r>
            <a:endParaRPr sz="1100"/>
          </a:p>
          <a:p>
            <a:pPr marL="215900" marR="0" lvl="0" indent="-114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09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Code is intuitive and expressive (compare C++)</a:t>
            </a:r>
            <a:endParaRPr sz="1100"/>
          </a:p>
          <a:p>
            <a:pPr marL="215900" marR="0" lvl="0" indent="-114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09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Suited to large amounts of data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pic>
        <p:nvPicPr>
          <p:cNvPr id="275" name="Google Shape;275;p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28396" y="2420537"/>
            <a:ext cx="3638550" cy="1666875"/>
          </a:xfrm>
          <a:prstGeom prst="rect">
            <a:avLst/>
          </a:prstGeom>
          <a:noFill/>
          <a:ln w="190500" cap="sq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54000" algn="bl" rotWithShape="0">
              <a:srgbClr val="000000">
                <a:alpha val="42745"/>
              </a:srgbClr>
            </a:outerShdw>
          </a:effectLst>
        </p:spPr>
      </p:pic>
      <p:pic>
        <p:nvPicPr>
          <p:cNvPr id="276" name="Google Shape;276;p4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28396" y="1164922"/>
            <a:ext cx="2524125" cy="476250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" name="Google Shape;281;p43"/>
          <p:cNvGrpSpPr/>
          <p:nvPr/>
        </p:nvGrpSpPr>
        <p:grpSpPr>
          <a:xfrm>
            <a:off x="1379880" y="1412300"/>
            <a:ext cx="7652632" cy="1131338"/>
            <a:chOff x="4487" y="795666"/>
            <a:chExt cx="10203509" cy="1508451"/>
          </a:xfrm>
        </p:grpSpPr>
        <p:sp>
          <p:nvSpPr>
            <p:cNvPr id="282" name="Google Shape;282;p43"/>
            <p:cNvSpPr/>
            <p:nvPr/>
          </p:nvSpPr>
          <p:spPr>
            <a:xfrm>
              <a:off x="4487" y="795666"/>
              <a:ext cx="1962213" cy="1508451"/>
            </a:xfrm>
            <a:prstGeom prst="roundRect">
              <a:avLst>
                <a:gd name="adj" fmla="val 10000"/>
              </a:avLst>
            </a:prstGeom>
            <a:solidFill>
              <a:srgbClr val="4372C3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43"/>
            <p:cNvSpPr txBox="1"/>
            <p:nvPr/>
          </p:nvSpPr>
          <p:spPr>
            <a:xfrm>
              <a:off x="48668" y="839847"/>
              <a:ext cx="1873851" cy="14200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0000" tIns="80000" rIns="80000" bIns="80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Calibri"/>
                <a:buNone/>
              </a:pPr>
              <a:r>
                <a:rPr lang="en" sz="21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Get data</a:t>
              </a:r>
              <a:endParaRPr sz="1100"/>
            </a:p>
          </p:txBody>
        </p:sp>
        <p:sp>
          <p:nvSpPr>
            <p:cNvPr id="284" name="Google Shape;284;p43"/>
            <p:cNvSpPr/>
            <p:nvPr/>
          </p:nvSpPr>
          <p:spPr>
            <a:xfrm>
              <a:off x="2162922" y="1306578"/>
              <a:ext cx="415989" cy="486628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43"/>
            <p:cNvSpPr txBox="1"/>
            <p:nvPr/>
          </p:nvSpPr>
          <p:spPr>
            <a:xfrm>
              <a:off x="2162922" y="1403904"/>
              <a:ext cx="291192" cy="2919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Calibri"/>
                <a:buNone/>
              </a:pPr>
              <a:endParaRPr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43"/>
            <p:cNvSpPr/>
            <p:nvPr/>
          </p:nvSpPr>
          <p:spPr>
            <a:xfrm>
              <a:off x="2751586" y="795666"/>
              <a:ext cx="1962213" cy="1508451"/>
            </a:xfrm>
            <a:prstGeom prst="roundRect">
              <a:avLst>
                <a:gd name="adj" fmla="val 10000"/>
              </a:avLst>
            </a:prstGeom>
            <a:solidFill>
              <a:srgbClr val="4372C3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43"/>
            <p:cNvSpPr txBox="1"/>
            <p:nvPr/>
          </p:nvSpPr>
          <p:spPr>
            <a:xfrm>
              <a:off x="2795767" y="839847"/>
              <a:ext cx="1873851" cy="14200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0000" tIns="80000" rIns="80000" bIns="80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Calibri"/>
                <a:buNone/>
              </a:pPr>
              <a:r>
                <a:rPr lang="en" sz="21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Clean data</a:t>
              </a:r>
              <a:endParaRPr sz="1100"/>
            </a:p>
          </p:txBody>
        </p:sp>
        <p:sp>
          <p:nvSpPr>
            <p:cNvPr id="288" name="Google Shape;288;p43"/>
            <p:cNvSpPr/>
            <p:nvPr/>
          </p:nvSpPr>
          <p:spPr>
            <a:xfrm>
              <a:off x="4910021" y="1306578"/>
              <a:ext cx="415989" cy="486628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43"/>
            <p:cNvSpPr txBox="1"/>
            <p:nvPr/>
          </p:nvSpPr>
          <p:spPr>
            <a:xfrm>
              <a:off x="4910021" y="1403904"/>
              <a:ext cx="291192" cy="2919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Calibri"/>
                <a:buNone/>
              </a:pPr>
              <a:endParaRPr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43"/>
            <p:cNvSpPr/>
            <p:nvPr/>
          </p:nvSpPr>
          <p:spPr>
            <a:xfrm>
              <a:off x="5498685" y="795666"/>
              <a:ext cx="1962213" cy="1508451"/>
            </a:xfrm>
            <a:prstGeom prst="roundRect">
              <a:avLst>
                <a:gd name="adj" fmla="val 10000"/>
              </a:avLst>
            </a:prstGeom>
            <a:solidFill>
              <a:srgbClr val="4372C3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43"/>
            <p:cNvSpPr txBox="1"/>
            <p:nvPr/>
          </p:nvSpPr>
          <p:spPr>
            <a:xfrm>
              <a:off x="5542866" y="839847"/>
              <a:ext cx="1873851" cy="14200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0000" tIns="80000" rIns="80000" bIns="80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Calibri"/>
                <a:buNone/>
              </a:pPr>
              <a:r>
                <a:rPr lang="en" sz="21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Modeling and analysis</a:t>
              </a:r>
              <a:endParaRPr sz="1100"/>
            </a:p>
          </p:txBody>
        </p:sp>
        <p:sp>
          <p:nvSpPr>
            <p:cNvPr id="292" name="Google Shape;292;p43"/>
            <p:cNvSpPr/>
            <p:nvPr/>
          </p:nvSpPr>
          <p:spPr>
            <a:xfrm>
              <a:off x="7657119" y="1306578"/>
              <a:ext cx="415989" cy="486628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43"/>
            <p:cNvSpPr txBox="1"/>
            <p:nvPr/>
          </p:nvSpPr>
          <p:spPr>
            <a:xfrm>
              <a:off x="7657119" y="1403904"/>
              <a:ext cx="291192" cy="2919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Calibri"/>
                <a:buNone/>
              </a:pPr>
              <a:endParaRPr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43"/>
            <p:cNvSpPr/>
            <p:nvPr/>
          </p:nvSpPr>
          <p:spPr>
            <a:xfrm>
              <a:off x="8245783" y="795666"/>
              <a:ext cx="1962213" cy="1508451"/>
            </a:xfrm>
            <a:prstGeom prst="roundRect">
              <a:avLst>
                <a:gd name="adj" fmla="val 10000"/>
              </a:avLst>
            </a:prstGeom>
            <a:solidFill>
              <a:srgbClr val="4372C3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43"/>
            <p:cNvSpPr txBox="1"/>
            <p:nvPr/>
          </p:nvSpPr>
          <p:spPr>
            <a:xfrm>
              <a:off x="8289964" y="839847"/>
              <a:ext cx="1873851" cy="14200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0000" tIns="80000" rIns="80000" bIns="80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Calibri"/>
                <a:buNone/>
              </a:pPr>
              <a:r>
                <a:rPr lang="en" sz="21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Evaluate and present</a:t>
              </a:r>
              <a:endParaRPr sz="1100"/>
            </a:p>
          </p:txBody>
        </p:sp>
      </p:grpSp>
      <p:sp>
        <p:nvSpPr>
          <p:cNvPr id="296" name="Google Shape;296;p43"/>
          <p:cNvSpPr txBox="1"/>
          <p:nvPr/>
        </p:nvSpPr>
        <p:spPr>
          <a:xfrm>
            <a:off x="1376515" y="3150410"/>
            <a:ext cx="1512600" cy="7620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215900" marR="0" lvl="0" indent="-209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mySQL client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09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BeautifulSoup</a:t>
            </a:r>
            <a:endParaRPr sz="1100" dirty="0"/>
          </a:p>
          <a:p>
            <a:pPr marL="215900" marR="0" lvl="0" indent="-209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API clients </a:t>
            </a:r>
            <a:endParaRPr sz="1100" dirty="0"/>
          </a:p>
        </p:txBody>
      </p:sp>
      <p:sp>
        <p:nvSpPr>
          <p:cNvPr id="297" name="Google Shape;297;p43"/>
          <p:cNvSpPr txBox="1"/>
          <p:nvPr/>
        </p:nvSpPr>
        <p:spPr>
          <a:xfrm>
            <a:off x="3465479" y="3150410"/>
            <a:ext cx="1334813" cy="1223412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215900" marR="0" lvl="0" indent="-114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09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Pandas</a:t>
            </a:r>
            <a:endParaRPr sz="1100" dirty="0"/>
          </a:p>
          <a:p>
            <a:pPr marL="215900" marR="0" lvl="0" indent="-209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Geopandas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09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Rasterio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114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43"/>
          <p:cNvSpPr txBox="1"/>
          <p:nvPr/>
        </p:nvSpPr>
        <p:spPr>
          <a:xfrm>
            <a:off x="5442560" y="3140389"/>
            <a:ext cx="1334813" cy="1454244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215900" marR="0" lvl="0" indent="-114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09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Numpy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09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scipy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09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statsmodel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09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SciKitLearn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114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43"/>
          <p:cNvSpPr txBox="1"/>
          <p:nvPr/>
        </p:nvSpPr>
        <p:spPr>
          <a:xfrm>
            <a:off x="7552857" y="3150410"/>
            <a:ext cx="1334813" cy="1454244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215900" marR="0" lvl="0" indent="-114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09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Jupyter Notebook</a:t>
            </a:r>
            <a:endParaRPr sz="1100" dirty="0"/>
          </a:p>
          <a:p>
            <a:pPr marL="215900" marR="0" lvl="0" indent="-209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Matplotlib</a:t>
            </a:r>
            <a:endParaRPr sz="1100" dirty="0"/>
          </a:p>
          <a:p>
            <a:pPr marL="215900" marR="0" lvl="0" indent="-209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Flask</a:t>
            </a:r>
            <a:endParaRPr sz="1100" dirty="0"/>
          </a:p>
          <a:p>
            <a:pPr marL="215900" marR="0" lvl="0" indent="-114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43"/>
          <p:cNvSpPr txBox="1"/>
          <p:nvPr/>
        </p:nvSpPr>
        <p:spPr>
          <a:xfrm>
            <a:off x="250226" y="1751574"/>
            <a:ext cx="908222" cy="692497"/>
          </a:xfrm>
          <a:prstGeom prst="rect">
            <a:avLst/>
          </a:prstGeom>
          <a:solidFill>
            <a:srgbClr val="38562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Data science work-flow</a:t>
            </a:r>
            <a:endParaRPr sz="1100"/>
          </a:p>
        </p:txBody>
      </p:sp>
      <p:sp>
        <p:nvSpPr>
          <p:cNvPr id="301" name="Google Shape;301;p43"/>
          <p:cNvSpPr txBox="1"/>
          <p:nvPr/>
        </p:nvSpPr>
        <p:spPr>
          <a:xfrm>
            <a:off x="256330" y="3260932"/>
            <a:ext cx="730200" cy="469500"/>
          </a:xfrm>
          <a:prstGeom prst="rect">
            <a:avLst/>
          </a:prstGeom>
          <a:solidFill>
            <a:srgbClr val="38562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Example libraries</a:t>
            </a:r>
            <a:endParaRPr sz="1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02" name="Google Shape;302;p43"/>
          <p:cNvCxnSpPr/>
          <p:nvPr/>
        </p:nvCxnSpPr>
        <p:spPr>
          <a:xfrm>
            <a:off x="2131540" y="2650527"/>
            <a:ext cx="0" cy="398506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03" name="Google Shape;303;p43"/>
          <p:cNvCxnSpPr/>
          <p:nvPr/>
        </p:nvCxnSpPr>
        <p:spPr>
          <a:xfrm>
            <a:off x="4132886" y="2650527"/>
            <a:ext cx="0" cy="398506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04" name="Google Shape;304;p43"/>
          <p:cNvCxnSpPr/>
          <p:nvPr/>
        </p:nvCxnSpPr>
        <p:spPr>
          <a:xfrm>
            <a:off x="6109967" y="2650527"/>
            <a:ext cx="0" cy="398506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05" name="Google Shape;305;p43"/>
          <p:cNvCxnSpPr/>
          <p:nvPr/>
        </p:nvCxnSpPr>
        <p:spPr>
          <a:xfrm>
            <a:off x="8207527" y="2650527"/>
            <a:ext cx="0" cy="398506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306" name="Google Shape;306;p43"/>
          <p:cNvSpPr/>
          <p:nvPr/>
        </p:nvSpPr>
        <p:spPr>
          <a:xfrm>
            <a:off x="256299" y="186665"/>
            <a:ext cx="3924055" cy="438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385623"/>
                </a:solidFill>
                <a:latin typeface="Calibri"/>
                <a:ea typeface="Calibri"/>
                <a:cs typeface="Calibri"/>
                <a:sym typeface="Calibri"/>
              </a:rPr>
              <a:t>3. Thriving ecosystem of tools</a:t>
            </a:r>
            <a:endParaRPr sz="11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/>
        </p:nvSpPr>
        <p:spPr>
          <a:xfrm>
            <a:off x="68393" y="134679"/>
            <a:ext cx="8869200" cy="484800"/>
          </a:xfrm>
          <a:prstGeom prst="rect">
            <a:avLst/>
          </a:prstGeom>
          <a:solidFill>
            <a:srgbClr val="38562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Workshop team</a:t>
            </a:r>
            <a:endParaRPr sz="1100"/>
          </a:p>
        </p:txBody>
      </p:sp>
      <p:sp>
        <p:nvSpPr>
          <p:cNvPr id="141" name="Google Shape;141;p26"/>
          <p:cNvSpPr txBox="1"/>
          <p:nvPr/>
        </p:nvSpPr>
        <p:spPr>
          <a:xfrm>
            <a:off x="6366775" y="4160988"/>
            <a:ext cx="12012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latin typeface="Calibri"/>
                <a:ea typeface="Calibri"/>
                <a:cs typeface="Calibri"/>
                <a:sym typeface="Calibri"/>
              </a:rPr>
              <a:t>Gaurav Bhardwaj</a:t>
            </a:r>
            <a:endParaRPr sz="11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alibri"/>
                <a:ea typeface="Calibri"/>
                <a:cs typeface="Calibri"/>
                <a:sym typeface="Calibri"/>
              </a:rPr>
              <a:t>Data Scientist, World Bank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2" name="Google Shape;14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0100" y="2879126"/>
            <a:ext cx="1247675" cy="12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6"/>
          <p:cNvPicPr preferRelativeResize="0"/>
          <p:nvPr/>
        </p:nvPicPr>
        <p:blipFill rotWithShape="1">
          <a:blip r:embed="rId4">
            <a:alphaModFix/>
          </a:blip>
          <a:srcRect l="34486" b="29681"/>
          <a:stretch/>
        </p:blipFill>
        <p:spPr>
          <a:xfrm>
            <a:off x="3902400" y="2837575"/>
            <a:ext cx="1201200" cy="128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6"/>
          <p:cNvSpPr txBox="1"/>
          <p:nvPr/>
        </p:nvSpPr>
        <p:spPr>
          <a:xfrm>
            <a:off x="3804250" y="4134425"/>
            <a:ext cx="15984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latin typeface="Calibri"/>
                <a:ea typeface="Calibri"/>
                <a:cs typeface="Calibri"/>
                <a:sym typeface="Calibri"/>
              </a:rPr>
              <a:t>Maham Khan</a:t>
            </a:r>
            <a:endParaRPr sz="1100" b="1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alibri"/>
                <a:ea typeface="Calibri"/>
                <a:cs typeface="Calibri"/>
                <a:sym typeface="Calibri"/>
              </a:rPr>
              <a:t>Data Science Consultant, World Bank</a:t>
            </a:r>
            <a:endParaRPr sz="10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5" name="Google Shape;14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0100" y="2989050"/>
            <a:ext cx="1201200" cy="12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6"/>
          <p:cNvSpPr txBox="1"/>
          <p:nvPr/>
        </p:nvSpPr>
        <p:spPr>
          <a:xfrm>
            <a:off x="882900" y="4227725"/>
            <a:ext cx="1731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latin typeface="Calibri"/>
                <a:ea typeface="Calibri"/>
                <a:cs typeface="Calibri"/>
                <a:sym typeface="Calibri"/>
              </a:rPr>
              <a:t>Mahmoud Elsayed</a:t>
            </a:r>
            <a:endParaRPr sz="1100" b="1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latin typeface="Calibri"/>
                <a:ea typeface="Calibri"/>
                <a:cs typeface="Calibri"/>
                <a:sym typeface="Calibri"/>
              </a:rPr>
              <a:t>Economist, World Bank</a:t>
            </a:r>
            <a:endParaRPr sz="11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32675" y="771024"/>
            <a:ext cx="1276175" cy="127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04247" y="771022"/>
            <a:ext cx="1276175" cy="1276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6"/>
          <p:cNvSpPr txBox="1"/>
          <p:nvPr/>
        </p:nvSpPr>
        <p:spPr>
          <a:xfrm>
            <a:off x="882900" y="2160450"/>
            <a:ext cx="15546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latin typeface="Calibri"/>
                <a:ea typeface="Calibri"/>
                <a:cs typeface="Calibri"/>
                <a:sym typeface="Calibri"/>
              </a:rPr>
              <a:t>Laura Gregory</a:t>
            </a:r>
            <a:endParaRPr sz="11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latin typeface="Calibri"/>
                <a:ea typeface="Calibri"/>
                <a:cs typeface="Calibri"/>
                <a:sym typeface="Calibri"/>
              </a:rPr>
              <a:t>Senior Education Specialist, World Bank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26"/>
          <p:cNvSpPr txBox="1"/>
          <p:nvPr/>
        </p:nvSpPr>
        <p:spPr>
          <a:xfrm>
            <a:off x="3765525" y="2055600"/>
            <a:ext cx="1731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latin typeface="Calibri"/>
                <a:ea typeface="Calibri"/>
                <a:cs typeface="Calibri"/>
                <a:sym typeface="Calibri"/>
              </a:rPr>
              <a:t>Nick Jones</a:t>
            </a:r>
            <a:endParaRPr sz="11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alibri"/>
                <a:ea typeface="Calibri"/>
                <a:cs typeface="Calibri"/>
                <a:sym typeface="Calibri"/>
              </a:rPr>
              <a:t>Data Scientist, World Bank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6"/>
          <p:cNvSpPr txBox="1"/>
          <p:nvPr/>
        </p:nvSpPr>
        <p:spPr>
          <a:xfrm>
            <a:off x="6199550" y="2047188"/>
            <a:ext cx="17316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latin typeface="Calibri"/>
                <a:ea typeface="Calibri"/>
                <a:cs typeface="Calibri"/>
                <a:sym typeface="Calibri"/>
              </a:rPr>
              <a:t>Dharana Rijal</a:t>
            </a:r>
            <a:endParaRPr sz="11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alibri"/>
                <a:ea typeface="Calibri"/>
                <a:cs typeface="Calibri"/>
                <a:sym typeface="Calibri"/>
              </a:rPr>
              <a:t>Data Science Consultant, World Bank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2" name="Google Shape;152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36300" y="771025"/>
            <a:ext cx="1081175" cy="1426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4"/>
          <p:cNvSpPr/>
          <p:nvPr/>
        </p:nvSpPr>
        <p:spPr>
          <a:xfrm>
            <a:off x="2363200" y="2225525"/>
            <a:ext cx="43314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85623"/>
                </a:solidFill>
                <a:latin typeface="Calibri"/>
                <a:ea typeface="Calibri"/>
                <a:cs typeface="Calibri"/>
                <a:sym typeface="Calibri"/>
              </a:rPr>
              <a:t>Intro to Python notebooks</a:t>
            </a:r>
            <a:endParaRPr sz="11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5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45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8" name="Google Shape;31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475" y="446063"/>
            <a:ext cx="8915400" cy="391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0199" y="59024"/>
            <a:ext cx="6400725" cy="481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1400" y="78175"/>
            <a:ext cx="6061351" cy="4336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8"/>
          <p:cNvSpPr/>
          <p:nvPr/>
        </p:nvSpPr>
        <p:spPr>
          <a:xfrm>
            <a:off x="3064376" y="2225525"/>
            <a:ext cx="28347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85623"/>
                </a:solidFill>
                <a:latin typeface="Calibri"/>
                <a:ea typeface="Calibri"/>
                <a:cs typeface="Calibri"/>
                <a:sym typeface="Calibri"/>
              </a:rPr>
              <a:t>Getting started</a:t>
            </a:r>
            <a:endParaRPr sz="11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9"/>
          <p:cNvSpPr txBox="1"/>
          <p:nvPr/>
        </p:nvSpPr>
        <p:spPr>
          <a:xfrm>
            <a:off x="141968" y="189506"/>
            <a:ext cx="8869331" cy="484748"/>
          </a:xfrm>
          <a:prstGeom prst="rect">
            <a:avLst/>
          </a:prstGeom>
          <a:solidFill>
            <a:srgbClr val="38562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Course outline</a:t>
            </a:r>
            <a:endParaRPr sz="1100"/>
          </a:p>
        </p:txBody>
      </p:sp>
      <p:pic>
        <p:nvPicPr>
          <p:cNvPr id="339" name="Google Shape;33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26655"/>
            <a:ext cx="8000376" cy="41644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0"/>
          <p:cNvSpPr txBox="1"/>
          <p:nvPr/>
        </p:nvSpPr>
        <p:spPr>
          <a:xfrm>
            <a:off x="141968" y="189506"/>
            <a:ext cx="8869200" cy="484800"/>
          </a:xfrm>
          <a:prstGeom prst="rect">
            <a:avLst/>
          </a:prstGeom>
          <a:solidFill>
            <a:srgbClr val="38562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Using Google Colab</a:t>
            </a:r>
            <a:endParaRPr sz="1100" dirty="0"/>
          </a:p>
        </p:txBody>
      </p:sp>
      <p:sp>
        <p:nvSpPr>
          <p:cNvPr id="345" name="Google Shape;345;p50"/>
          <p:cNvSpPr txBox="1"/>
          <p:nvPr/>
        </p:nvSpPr>
        <p:spPr>
          <a:xfrm>
            <a:off x="327350" y="925765"/>
            <a:ext cx="8271600" cy="715800"/>
          </a:xfrm>
          <a:prstGeom prst="rect">
            <a:avLst/>
          </a:prstGeom>
          <a:solidFill>
            <a:srgbClr val="DDEAF6"/>
          </a:solidFill>
          <a:ln w="9525" cap="flat" cmpd="sng">
            <a:solidFill>
              <a:srgbClr val="FBE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 the notebook format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Document comprising text, code, and outputs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50"/>
          <p:cNvSpPr txBox="1"/>
          <p:nvPr/>
        </p:nvSpPr>
        <p:spPr>
          <a:xfrm>
            <a:off x="327350" y="1827840"/>
            <a:ext cx="8271600" cy="10389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BE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Run code cells two ways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Click this button →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 use keyboard shortcuts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7" name="Google Shape;34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9575" y="1853913"/>
            <a:ext cx="2042700" cy="986775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50"/>
          <p:cNvSpPr txBox="1"/>
          <p:nvPr/>
        </p:nvSpPr>
        <p:spPr>
          <a:xfrm>
            <a:off x="366775" y="3864765"/>
            <a:ext cx="8271600" cy="1038900"/>
          </a:xfrm>
          <a:prstGeom prst="rect">
            <a:avLst/>
          </a:prstGeom>
          <a:solidFill>
            <a:srgbClr val="E1EFD8"/>
          </a:solidFill>
          <a:ln w="9525" cap="flat" cmpd="sng">
            <a:solidFill>
              <a:srgbClr val="FBE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Objectives for Lab session 1: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 how to create new cells (text and code)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and run your own code. 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50"/>
          <p:cNvSpPr txBox="1"/>
          <p:nvPr/>
        </p:nvSpPr>
        <p:spPr>
          <a:xfrm>
            <a:off x="327350" y="2938265"/>
            <a:ext cx="8271600" cy="715800"/>
          </a:xfrm>
          <a:prstGeom prst="rect">
            <a:avLst/>
          </a:prstGeom>
          <a:solidFill>
            <a:srgbClr val="E1EFD8"/>
          </a:solidFill>
          <a:ln w="9525" cap="flat" cmpd="sng">
            <a:solidFill>
              <a:srgbClr val="FBE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Account:</a:t>
            </a: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Ensure you’re logged on to your Google account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Permissions:</a:t>
            </a: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When prompted click ‘run anyway’.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1"/>
          <p:cNvSpPr txBox="1"/>
          <p:nvPr/>
        </p:nvSpPr>
        <p:spPr>
          <a:xfrm>
            <a:off x="141968" y="189506"/>
            <a:ext cx="8869331" cy="484748"/>
          </a:xfrm>
          <a:prstGeom prst="rect">
            <a:avLst/>
          </a:prstGeom>
          <a:solidFill>
            <a:srgbClr val="38562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Getting started</a:t>
            </a:r>
            <a:endParaRPr sz="1100"/>
          </a:p>
        </p:txBody>
      </p:sp>
      <p:sp>
        <p:nvSpPr>
          <p:cNvPr id="355" name="Google Shape;355;p51"/>
          <p:cNvSpPr txBox="1"/>
          <p:nvPr/>
        </p:nvSpPr>
        <p:spPr>
          <a:xfrm>
            <a:off x="388034" y="1000035"/>
            <a:ext cx="8271600" cy="669600"/>
          </a:xfrm>
          <a:prstGeom prst="rect">
            <a:avLst/>
          </a:prstGeom>
          <a:solidFill>
            <a:srgbClr val="DDEAF6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Course website:</a:t>
            </a: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https://github.com/worldbank/Python-for-Data-Science/tree/master/June_2021_ETEC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51"/>
          <p:cNvSpPr txBox="1"/>
          <p:nvPr/>
        </p:nvSpPr>
        <p:spPr>
          <a:xfrm>
            <a:off x="436200" y="1895356"/>
            <a:ext cx="8271600" cy="715800"/>
          </a:xfrm>
          <a:prstGeom prst="rect">
            <a:avLst/>
          </a:prstGeom>
          <a:solidFill>
            <a:srgbClr val="FBE4D4"/>
          </a:solidFill>
          <a:ln w="9525" cap="flat" cmpd="sng">
            <a:solidFill>
              <a:srgbClr val="E1EF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 exercise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Scroll down on GitHub ‘day_1’ page, click the link for ‘0_notebooks_intro’</a:t>
            </a:r>
            <a:endParaRPr sz="1100"/>
          </a:p>
        </p:txBody>
      </p:sp>
      <p:sp>
        <p:nvSpPr>
          <p:cNvPr id="357" name="Google Shape;357;p51"/>
          <p:cNvSpPr txBox="1"/>
          <p:nvPr/>
        </p:nvSpPr>
        <p:spPr>
          <a:xfrm rot="435329">
            <a:off x="7042180" y="538327"/>
            <a:ext cx="1764932" cy="39249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bookmark this</a:t>
            </a:r>
            <a:endParaRPr sz="1100"/>
          </a:p>
        </p:txBody>
      </p:sp>
      <p:cxnSp>
        <p:nvCxnSpPr>
          <p:cNvPr id="358" name="Google Shape;358;p51"/>
          <p:cNvCxnSpPr/>
          <p:nvPr/>
        </p:nvCxnSpPr>
        <p:spPr>
          <a:xfrm flipH="1">
            <a:off x="7615817" y="962026"/>
            <a:ext cx="208500" cy="2940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2"/>
          <p:cNvSpPr txBox="1"/>
          <p:nvPr/>
        </p:nvSpPr>
        <p:spPr>
          <a:xfrm>
            <a:off x="141968" y="189506"/>
            <a:ext cx="8869200" cy="484800"/>
          </a:xfrm>
          <a:prstGeom prst="rect">
            <a:avLst/>
          </a:prstGeom>
          <a:solidFill>
            <a:srgbClr val="38562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Getting started</a:t>
            </a:r>
            <a:endParaRPr sz="1100"/>
          </a:p>
        </p:txBody>
      </p:sp>
      <p:sp>
        <p:nvSpPr>
          <p:cNvPr id="364" name="Google Shape;364;p52"/>
          <p:cNvSpPr txBox="1"/>
          <p:nvPr/>
        </p:nvSpPr>
        <p:spPr>
          <a:xfrm>
            <a:off x="464234" y="1000035"/>
            <a:ext cx="8271600" cy="669600"/>
          </a:xfrm>
          <a:prstGeom prst="rect">
            <a:avLst/>
          </a:prstGeom>
          <a:solidFill>
            <a:srgbClr val="DDEAF6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Course website:</a:t>
            </a: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https://github.com/worldbank/Python-for-Data-Science/tree/master/June_2021_ETEC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52"/>
          <p:cNvSpPr txBox="1"/>
          <p:nvPr/>
        </p:nvSpPr>
        <p:spPr>
          <a:xfrm>
            <a:off x="436225" y="2938290"/>
            <a:ext cx="8271600" cy="1362300"/>
          </a:xfrm>
          <a:prstGeom prst="rect">
            <a:avLst/>
          </a:prstGeom>
          <a:solidFill>
            <a:srgbClr val="E1EFD8"/>
          </a:solidFill>
          <a:ln w="9525" cap="flat" cmpd="sng">
            <a:solidFill>
              <a:srgbClr val="FBE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Starting with Colab</a:t>
            </a:r>
            <a:endParaRPr sz="2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Ensure you’re logged on to your Google account</a:t>
            </a:r>
            <a:endParaRPr sz="1100" dirty="0"/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Click ‘connect’</a:t>
            </a:r>
            <a:endParaRPr sz="1100" dirty="0"/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De-select ‘reset all runtimes’ and click ‘run anyway’</a:t>
            </a:r>
            <a:endParaRPr sz="2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52"/>
          <p:cNvSpPr txBox="1"/>
          <p:nvPr/>
        </p:nvSpPr>
        <p:spPr>
          <a:xfrm>
            <a:off x="436225" y="2099231"/>
            <a:ext cx="8271600" cy="715800"/>
          </a:xfrm>
          <a:prstGeom prst="rect">
            <a:avLst/>
          </a:prstGeom>
          <a:solidFill>
            <a:srgbClr val="FBE4D4"/>
          </a:solidFill>
          <a:ln w="9525" cap="flat" cmpd="sng">
            <a:solidFill>
              <a:srgbClr val="E1EF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 exercise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Scroll down on GitHub ‘day_1’ page, click the link for ‘0_notebooks_intro’</a:t>
            </a:r>
            <a:endParaRPr sz="1100"/>
          </a:p>
        </p:txBody>
      </p:sp>
      <p:sp>
        <p:nvSpPr>
          <p:cNvPr id="367" name="Google Shape;367;p52"/>
          <p:cNvSpPr txBox="1"/>
          <p:nvPr/>
        </p:nvSpPr>
        <p:spPr>
          <a:xfrm rot="435329">
            <a:off x="7042180" y="538327"/>
            <a:ext cx="1764932" cy="39249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bookmark this</a:t>
            </a:r>
            <a:endParaRPr sz="1100"/>
          </a:p>
        </p:txBody>
      </p:sp>
      <p:cxnSp>
        <p:nvCxnSpPr>
          <p:cNvPr id="368" name="Google Shape;368;p52"/>
          <p:cNvCxnSpPr/>
          <p:nvPr/>
        </p:nvCxnSpPr>
        <p:spPr>
          <a:xfrm flipH="1">
            <a:off x="7615817" y="962026"/>
            <a:ext cx="208500" cy="2940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/>
          <p:nvPr/>
        </p:nvSpPr>
        <p:spPr>
          <a:xfrm>
            <a:off x="1845747" y="1823100"/>
            <a:ext cx="5452500" cy="484800"/>
          </a:xfrm>
          <a:prstGeom prst="rect">
            <a:avLst/>
          </a:prstGeom>
          <a:solidFill>
            <a:srgbClr val="38562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Welcome and context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/>
          <p:nvPr/>
        </p:nvSpPr>
        <p:spPr>
          <a:xfrm>
            <a:off x="969580" y="662152"/>
            <a:ext cx="5746531" cy="623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rgbClr val="385623"/>
                </a:solidFill>
                <a:latin typeface="Calibri"/>
                <a:ea typeface="Calibri"/>
                <a:cs typeface="Calibri"/>
                <a:sym typeface="Calibri"/>
              </a:rPr>
              <a:t>Participant outcomes</a:t>
            </a:r>
            <a:endParaRPr sz="1100"/>
          </a:p>
        </p:txBody>
      </p:sp>
      <p:cxnSp>
        <p:nvCxnSpPr>
          <p:cNvPr id="163" name="Google Shape;163;p28"/>
          <p:cNvCxnSpPr/>
          <p:nvPr/>
        </p:nvCxnSpPr>
        <p:spPr>
          <a:xfrm>
            <a:off x="1048407" y="1365688"/>
            <a:ext cx="5588875" cy="0"/>
          </a:xfrm>
          <a:prstGeom prst="straightConnector1">
            <a:avLst/>
          </a:prstGeom>
          <a:noFill/>
          <a:ln w="76200" cap="flat" cmpd="sng">
            <a:solidFill>
              <a:srgbClr val="385623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4" name="Google Shape;164;p28"/>
          <p:cNvCxnSpPr/>
          <p:nvPr/>
        </p:nvCxnSpPr>
        <p:spPr>
          <a:xfrm>
            <a:off x="1048407" y="628650"/>
            <a:ext cx="5588875" cy="0"/>
          </a:xfrm>
          <a:prstGeom prst="straightConnector1">
            <a:avLst/>
          </a:prstGeom>
          <a:noFill/>
          <a:ln w="76200" cap="flat" cmpd="sng">
            <a:solidFill>
              <a:srgbClr val="385623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5" name="Google Shape;165;p28"/>
          <p:cNvSpPr txBox="1"/>
          <p:nvPr/>
        </p:nvSpPr>
        <p:spPr>
          <a:xfrm>
            <a:off x="969580" y="1888588"/>
            <a:ext cx="7101900" cy="1362300"/>
          </a:xfrm>
          <a:prstGeom prst="rect">
            <a:avLst/>
          </a:prstGeom>
          <a:solidFill>
            <a:srgbClr val="D8E2F3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With no prior coding skills assumed, learn to:</a:t>
            </a:r>
            <a:endParaRPr sz="1100"/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access and combine datasets;</a:t>
            </a:r>
            <a:endParaRPr sz="1100"/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libraries for data analysis and plotting;</a:t>
            </a:r>
            <a:endParaRPr sz="1100"/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self-teach next steps.</a:t>
            </a:r>
            <a:endParaRPr sz="1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9"/>
          <p:cNvSpPr/>
          <p:nvPr/>
        </p:nvSpPr>
        <p:spPr>
          <a:xfrm>
            <a:off x="1136095" y="1796469"/>
            <a:ext cx="6861219" cy="992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85623"/>
                </a:solidFill>
                <a:latin typeface="Calibri"/>
                <a:ea typeface="Calibri"/>
                <a:cs typeface="Calibri"/>
                <a:sym typeface="Calibri"/>
              </a:rPr>
              <a:t>Programming shares many concepts from everyday life.</a:t>
            </a:r>
            <a:endParaRPr sz="1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/>
          <p:nvPr/>
        </p:nvSpPr>
        <p:spPr>
          <a:xfrm>
            <a:off x="507448" y="1303975"/>
            <a:ext cx="2912338" cy="2977739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Ingredients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 cups flour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Half cup butter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Half cup sugar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t. Salt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egg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cup chocolate chips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30"/>
          <p:cNvSpPr/>
          <p:nvPr/>
        </p:nvSpPr>
        <p:spPr>
          <a:xfrm>
            <a:off x="3915698" y="1303975"/>
            <a:ext cx="4413455" cy="3300904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Method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Mix all ingredients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Knead thoroughly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 Form into 20 balls. 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For each ball:</a:t>
            </a:r>
            <a:endParaRPr sz="1100"/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Spread flour on cloth</a:t>
            </a:r>
            <a:endParaRPr sz="1100"/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Roll ball in circle with rolling pin</a:t>
            </a:r>
            <a:endParaRPr sz="1100"/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Cook in oven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30"/>
          <p:cNvSpPr/>
          <p:nvPr/>
        </p:nvSpPr>
        <p:spPr>
          <a:xfrm>
            <a:off x="256299" y="186665"/>
            <a:ext cx="3414637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85623"/>
                </a:solidFill>
                <a:latin typeface="Calibri"/>
                <a:ea typeface="Calibri"/>
                <a:cs typeface="Calibri"/>
                <a:sym typeface="Calibri"/>
              </a:rPr>
              <a:t>Guess the output (1)</a:t>
            </a:r>
            <a:endParaRPr sz="11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/>
          <p:nvPr/>
        </p:nvSpPr>
        <p:spPr>
          <a:xfrm>
            <a:off x="7441995" y="4529179"/>
            <a:ext cx="1702006" cy="484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Credit: Think Python! Allen Downey</a:t>
            </a:r>
            <a:endParaRPr sz="1100"/>
          </a:p>
        </p:txBody>
      </p:sp>
      <p:sp>
        <p:nvSpPr>
          <p:cNvPr id="183" name="Google Shape;183;p31"/>
          <p:cNvSpPr txBox="1"/>
          <p:nvPr/>
        </p:nvSpPr>
        <p:spPr>
          <a:xfrm>
            <a:off x="292147" y="4736929"/>
            <a:ext cx="32478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Chocolate chip cookies</a:t>
            </a:r>
            <a:r>
              <a:rPr lang="en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(makes 20)</a:t>
            </a:r>
            <a:endParaRPr sz="1100"/>
          </a:p>
        </p:txBody>
      </p:sp>
      <p:pic>
        <p:nvPicPr>
          <p:cNvPr id="184" name="Google Shape;1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510008" cy="42243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/>
          <p:cNvSpPr/>
          <p:nvPr/>
        </p:nvSpPr>
        <p:spPr>
          <a:xfrm>
            <a:off x="256301" y="186675"/>
            <a:ext cx="74745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rgbClr val="385623"/>
                </a:solidFill>
                <a:latin typeface="Calibri"/>
                <a:ea typeface="Calibri"/>
                <a:cs typeface="Calibri"/>
                <a:sym typeface="Calibri"/>
              </a:rPr>
              <a:t>Key elements of programming (and food recipes!)</a:t>
            </a:r>
            <a:endParaRPr sz="900"/>
          </a:p>
        </p:txBody>
      </p:sp>
      <p:sp>
        <p:nvSpPr>
          <p:cNvPr id="190" name="Google Shape;190;p32"/>
          <p:cNvSpPr txBox="1"/>
          <p:nvPr/>
        </p:nvSpPr>
        <p:spPr>
          <a:xfrm>
            <a:off x="406408" y="1032802"/>
            <a:ext cx="7937400" cy="13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254000" marR="0" lvl="0" indent="-2476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set of words, abbreviations and symbols (</a:t>
            </a:r>
            <a:r>
              <a:rPr lang="en" sz="21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terminology</a:t>
            </a: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" sz="21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syntax</a:t>
            </a: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).</a:t>
            </a:r>
            <a:endParaRPr sz="1100"/>
          </a:p>
          <a:p>
            <a:pPr marL="254000" marR="0" lvl="0" indent="-2476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sequence of operations to be performed in order.</a:t>
            </a:r>
            <a:endParaRPr sz="1100"/>
          </a:p>
          <a:p>
            <a:pPr marL="254000" marR="0" lvl="0" indent="-2476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Repetition of some operations (</a:t>
            </a:r>
            <a:r>
              <a:rPr lang="en" sz="21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0" marR="0" lvl="0" indent="-2476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Logical tests (</a:t>
            </a:r>
            <a:r>
              <a:rPr lang="en" sz="21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conditions</a:t>
            </a: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1100"/>
          </a:p>
        </p:txBody>
      </p:sp>
      <p:sp>
        <p:nvSpPr>
          <p:cNvPr id="191" name="Google Shape;191;p32"/>
          <p:cNvSpPr txBox="1"/>
          <p:nvPr/>
        </p:nvSpPr>
        <p:spPr>
          <a:xfrm>
            <a:off x="7441995" y="4529179"/>
            <a:ext cx="1702006" cy="484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Credit: Think Python! Allen Downey</a:t>
            </a:r>
            <a:endParaRPr sz="11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/>
          <p:nvPr/>
        </p:nvSpPr>
        <p:spPr>
          <a:xfrm>
            <a:off x="507448" y="1303975"/>
            <a:ext cx="2912400" cy="2977800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Ingredients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 cups flour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Half cup butter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Half cup sugar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t. Salt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egg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cup chocolate chips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33"/>
          <p:cNvSpPr/>
          <p:nvPr/>
        </p:nvSpPr>
        <p:spPr>
          <a:xfrm>
            <a:off x="3915698" y="1303975"/>
            <a:ext cx="4413600" cy="33009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Method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Mix all ingredients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Knead thoroughly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 Form into 20 balls. 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For each ball:</a:t>
            </a:r>
            <a:endParaRPr sz="1100"/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Spread flour on cloth</a:t>
            </a:r>
            <a:endParaRPr sz="1100"/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Roll ball in circle with rolling pin</a:t>
            </a:r>
            <a:endParaRPr sz="1100"/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</a:pPr>
            <a:r>
              <a:rPr lang="en"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Cook in oven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33"/>
          <p:cNvSpPr/>
          <p:nvPr/>
        </p:nvSpPr>
        <p:spPr>
          <a:xfrm>
            <a:off x="256299" y="186665"/>
            <a:ext cx="34146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85623"/>
                </a:solidFill>
                <a:latin typeface="Calibri"/>
                <a:ea typeface="Calibri"/>
                <a:cs typeface="Calibri"/>
                <a:sym typeface="Calibri"/>
              </a:rPr>
              <a:t>Guess the output (1)</a:t>
            </a:r>
            <a:endParaRPr sz="1100"/>
          </a:p>
        </p:txBody>
      </p:sp>
      <p:sp>
        <p:nvSpPr>
          <p:cNvPr id="199" name="Google Shape;199;p33"/>
          <p:cNvSpPr/>
          <p:nvPr/>
        </p:nvSpPr>
        <p:spPr>
          <a:xfrm>
            <a:off x="730046" y="2924355"/>
            <a:ext cx="1511700" cy="349500"/>
          </a:xfrm>
          <a:prstGeom prst="frame">
            <a:avLst>
              <a:gd name="adj1" fmla="val 12500"/>
            </a:avLst>
          </a:prstGeom>
          <a:solidFill>
            <a:schemeClr val="accent2"/>
          </a:solidFill>
          <a:ln w="12700" cap="flat" cmpd="sng">
            <a:solidFill>
              <a:srgbClr val="AC5B2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33"/>
          <p:cNvSpPr/>
          <p:nvPr/>
        </p:nvSpPr>
        <p:spPr>
          <a:xfrm>
            <a:off x="3799553" y="2631080"/>
            <a:ext cx="3172800" cy="324000"/>
          </a:xfrm>
          <a:prstGeom prst="frame">
            <a:avLst>
              <a:gd name="adj1" fmla="val 12500"/>
            </a:avLst>
          </a:prstGeom>
          <a:solidFill>
            <a:schemeClr val="accent2"/>
          </a:solidFill>
          <a:ln w="12700" cap="flat" cmpd="sng">
            <a:solidFill>
              <a:srgbClr val="AC5B2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33"/>
          <p:cNvSpPr txBox="1"/>
          <p:nvPr/>
        </p:nvSpPr>
        <p:spPr>
          <a:xfrm rot="294625">
            <a:off x="4202399" y="384435"/>
            <a:ext cx="4882119" cy="103910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Specialized terminology, loops, and logic are common ways of thinking in many domains (including cooking and coding)</a:t>
            </a:r>
            <a:endParaRPr sz="11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657</Words>
  <Application>Microsoft Macintosh PowerPoint</Application>
  <PresentationFormat>On-screen Show (16:9)</PresentationFormat>
  <Paragraphs>160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Simple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1</cp:revision>
  <dcterms:modified xsi:type="dcterms:W3CDTF">2021-06-07T08:49:09Z</dcterms:modified>
</cp:coreProperties>
</file>